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76" r:id="rId4"/>
    <p:sldId id="257" r:id="rId5"/>
    <p:sldId id="258" r:id="rId6"/>
    <p:sldId id="277" r:id="rId7"/>
    <p:sldId id="280" r:id="rId8"/>
    <p:sldId id="279" r:id="rId9"/>
    <p:sldId id="278" r:id="rId10"/>
    <p:sldId id="259" r:id="rId11"/>
    <p:sldId id="260" r:id="rId12"/>
    <p:sldId id="273" r:id="rId13"/>
    <p:sldId id="274" r:id="rId14"/>
    <p:sldId id="275" r:id="rId15"/>
    <p:sldId id="262" r:id="rId16"/>
    <p:sldId id="263" r:id="rId17"/>
    <p:sldId id="264" r:id="rId18"/>
    <p:sldId id="266" r:id="rId19"/>
    <p:sldId id="267" r:id="rId20"/>
    <p:sldId id="272" r:id="rId21"/>
    <p:sldId id="268" r:id="rId22"/>
    <p:sldId id="270" r:id="rId23"/>
    <p:sldId id="269" r:id="rId24"/>
    <p:sldId id="271" r:id="rId25"/>
    <p:sldId id="265" r:id="rId2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3" d="100"/>
          <a:sy n="63" d="100"/>
        </p:scale>
        <p:origin x="72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D9C12-8753-4A7C-9CAC-03ED3A37CA16}" type="datetimeFigureOut">
              <a:rPr lang="ru-RU" smtClean="0"/>
              <a:t>12.09.2023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04DD491A-973A-435A-A5DE-D8B8B0663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42890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D9C12-8753-4A7C-9CAC-03ED3A37CA16}" type="datetimeFigureOut">
              <a:rPr lang="ru-RU" smtClean="0"/>
              <a:t>12.09.2023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4DD491A-973A-435A-A5DE-D8B8B0663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69374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D9C12-8753-4A7C-9CAC-03ED3A37CA16}" type="datetimeFigureOut">
              <a:rPr lang="ru-RU" smtClean="0"/>
              <a:t>12.09.2023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4DD491A-973A-435A-A5DE-D8B8B0663225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800915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D9C12-8753-4A7C-9CAC-03ED3A37CA16}" type="datetimeFigureOut">
              <a:rPr lang="ru-RU" smtClean="0"/>
              <a:t>12.09.2023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4DD491A-973A-435A-A5DE-D8B8B0663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0193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D9C12-8753-4A7C-9CAC-03ED3A37CA16}" type="datetimeFigureOut">
              <a:rPr lang="ru-RU" smtClean="0"/>
              <a:t>12.09.2023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4DD491A-973A-435A-A5DE-D8B8B0663225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188358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D9C12-8753-4A7C-9CAC-03ED3A37CA16}" type="datetimeFigureOut">
              <a:rPr lang="ru-RU" smtClean="0"/>
              <a:t>12.09.2023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4DD491A-973A-435A-A5DE-D8B8B0663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5386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D9C12-8753-4A7C-9CAC-03ED3A37CA16}" type="datetimeFigureOut">
              <a:rPr lang="ru-RU" smtClean="0"/>
              <a:t>12.09.2023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D491A-973A-435A-A5DE-D8B8B0663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90847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D9C12-8753-4A7C-9CAC-03ED3A37CA16}" type="datetimeFigureOut">
              <a:rPr lang="ru-RU" smtClean="0"/>
              <a:t>12.09.2023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D491A-973A-435A-A5DE-D8B8B0663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7455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D9C12-8753-4A7C-9CAC-03ED3A37CA16}" type="datetimeFigureOut">
              <a:rPr lang="ru-RU" smtClean="0"/>
              <a:t>12.09.2023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D491A-973A-435A-A5DE-D8B8B0663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8515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D9C12-8753-4A7C-9CAC-03ED3A37CA16}" type="datetimeFigureOut">
              <a:rPr lang="ru-RU" smtClean="0"/>
              <a:t>12.09.2023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4DD491A-973A-435A-A5DE-D8B8B0663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03995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D9C12-8753-4A7C-9CAC-03ED3A37CA16}" type="datetimeFigureOut">
              <a:rPr lang="ru-RU" smtClean="0"/>
              <a:t>12.09.2023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4DD491A-973A-435A-A5DE-D8B8B0663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88518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D9C12-8753-4A7C-9CAC-03ED3A37CA16}" type="datetimeFigureOut">
              <a:rPr lang="ru-RU" smtClean="0"/>
              <a:t>12.09.2023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4DD491A-973A-435A-A5DE-D8B8B0663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1322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D9C12-8753-4A7C-9CAC-03ED3A37CA16}" type="datetimeFigureOut">
              <a:rPr lang="ru-RU" smtClean="0"/>
              <a:t>12.09.2023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D491A-973A-435A-A5DE-D8B8B0663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2308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D9C12-8753-4A7C-9CAC-03ED3A37CA16}" type="datetimeFigureOut">
              <a:rPr lang="ru-RU" smtClean="0"/>
              <a:t>12.09.2023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D491A-973A-435A-A5DE-D8B8B0663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299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D9C12-8753-4A7C-9CAC-03ED3A37CA16}" type="datetimeFigureOut">
              <a:rPr lang="ru-RU" smtClean="0"/>
              <a:t>12.09.2023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D491A-973A-435A-A5DE-D8B8B0663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5511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D9C12-8753-4A7C-9CAC-03ED3A37CA16}" type="datetimeFigureOut">
              <a:rPr lang="ru-RU" smtClean="0"/>
              <a:t>12.09.2023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4DD491A-973A-435A-A5DE-D8B8B0663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2734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D9C12-8753-4A7C-9CAC-03ED3A37CA16}" type="datetimeFigureOut">
              <a:rPr lang="ru-RU" smtClean="0"/>
              <a:t>12.09.2023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04DD491A-973A-435A-A5DE-D8B8B0663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8937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onsultant.ru/document/cons_doc_LAW_22481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cntd.ru/document/420362948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453" y="2964042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Разработка типовой программы производственного контроля для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предприятий производства продуктов питания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35970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96980" y="982639"/>
            <a:ext cx="10399402" cy="5595582"/>
          </a:xfrm>
        </p:spPr>
        <p:txBody>
          <a:bodyPr>
            <a:normAutofit/>
          </a:bodyPr>
          <a:lstStyle/>
          <a:p>
            <a:pPr marL="0" indent="531813" algn="just">
              <a:buNone/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На первом этапе можно ознакомиться с аналогичными документами, которые можно найти в Интернете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  <a:p>
            <a:pPr marL="0" indent="531813" algn="just">
              <a:buNone/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Следующие этапы состоят из факторов, которые оказывают непосредственное влияние на безопасность и здоровье людей, как работников, так и потребителей. К каждому фактору необходимо разработать перечень контрольных мероприятий с указанием ответственных лиц и регулярности.</a:t>
            </a:r>
          </a:p>
          <a:p>
            <a:pPr marL="0" indent="531813" algn="just">
              <a:buNone/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Примерная программа производственного контроля предприятия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 должна быть утверждена руководством компании. Результаты внедренных мероприятий, которые описаны в данном документе, могут быть предоставлены в контролирующие органы за их запросом. Если будут проведены изменения, которые повлияют на возникновения новых факторов, то они должны быть внесены в существующий документ.</a:t>
            </a:r>
          </a:p>
          <a:p>
            <a:pPr marL="0" indent="531813" algn="just">
              <a:buNone/>
            </a:pPr>
            <a:endParaRPr lang="ru-RU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0097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22738" y="399245"/>
            <a:ext cx="10200068" cy="627201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Программа производственного контроля для предприятий молочной промышленности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 должна обязательно содержать качественные методы оценки молока, как сырья, контроля закваски, термической обработки, описание полезных микроорганизмов, а также выявление опасных бактерий. Кроме того, 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программа производственного контроля на предприятиях молочной промышленности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 состоит из трех типовых ППК: </a:t>
            </a:r>
            <a:endParaRPr lang="ru-RU" sz="24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just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контролирующих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endParaRPr lang="ru-RU" sz="24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just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предупреждающих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(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профилактических);</a:t>
            </a:r>
          </a:p>
          <a:p>
            <a:pPr algn="just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регламентирующих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. </a:t>
            </a:r>
            <a:endParaRPr lang="ru-RU" sz="24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endParaRPr lang="ru-RU" sz="24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Они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необходимы для облегчения создания основного документа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  <a:p>
            <a:pPr algn="just"/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595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87132" y="154546"/>
            <a:ext cx="9817480" cy="5756676"/>
          </a:xfrm>
        </p:spPr>
        <p:txBody>
          <a:bodyPr>
            <a:normAutofit/>
          </a:bodyPr>
          <a:lstStyle/>
          <a:p>
            <a:pPr algn="just"/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Программы производственного контроля должны включать организационные мероприятия и план реализации комплексного контроля, осуществляемого на всех этапах производства молочной продукции, начиная с сырья, поставляемого сельхозпроизводителями на перерабатывающее предприятие. При этом важно, чтобы по обоюдному согласию сторон в договоре о поставках молока в обязанности поставщиков входило представление информации об используемых в хозяйстве антибиотиках, о сроках вакцинации крупного рогатого скота антибиотиками с целью профилактики болезней и лечения, используемых в хозяйстве пестицидов, а также моющих и дезинфицирующих средствах, применяемых для мойки доильных и холодильных установок, трубопроводов и др.</a:t>
            </a:r>
          </a:p>
          <a:p>
            <a:pPr algn="just"/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4599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41679" y="270456"/>
            <a:ext cx="9662933" cy="64265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Программа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включает в себя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:</a:t>
            </a:r>
          </a:p>
          <a:p>
            <a:pPr marL="0" indent="0" algn="just">
              <a:buNone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- входной контроль основного молочного сырья, функционально-необходимых ингредиентов и пищевых компонентов, их хранение;</a:t>
            </a:r>
            <a:b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- операционный (внутрипроизводственный) контроль технологических регламентов (рецептур), параметров технологических процессов изготовления молочных продуктов, хранение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готовой продукции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на производстве;</a:t>
            </a:r>
            <a:b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- санитарно-гигиенический контроль состояния производства молочной продукции (состояние помещения и оборудования, производственной среды, воды централизованных систем водоснабжения; личная гигиена работников основных производственных цехов и др.);</a:t>
            </a:r>
            <a:b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- выходной контроль реализуемой продукции.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5030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15921" y="425003"/>
            <a:ext cx="9688691" cy="5486219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400" b="1" dirty="0"/>
              <a:t>Программа производственного контроля устанавливает номенклатуру объектов испытаний и показателей для контроля с использованием лабораторных и инструментальных методов испытаний, методики их выполнения, а также критерии оценки результатов контроля, их обсуждение и принятие решения для корректирующих мероприятий</a:t>
            </a:r>
            <a:r>
              <a:rPr lang="ru-RU" sz="2400" b="1" dirty="0" smtClean="0"/>
              <a:t>.</a:t>
            </a:r>
          </a:p>
          <a:p>
            <a:pPr algn="just"/>
            <a:r>
              <a:rPr lang="ru-RU" sz="2400" b="1" dirty="0"/>
              <a:t>Номенклатура, объем и периодичность лабораторных исследований и наблюдений технологических параметров, оказывающих существенное влияние на качество и безопасность выпускаемых продуктов, определяется с учетом особенностей производства и осуществляется самостоятельно либо с привлечением лабораторий, аккредитованных в установленном порядке.</a:t>
            </a:r>
          </a:p>
          <a:p>
            <a:endParaRPr lang="ru-RU" sz="2400" dirty="0" smtClean="0"/>
          </a:p>
          <a:p>
            <a:endParaRPr lang="ru-RU" sz="2400" dirty="0"/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930579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32586" y="167425"/>
            <a:ext cx="10419008" cy="6349285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Основными функциями программы производственного контроля являются:</a:t>
            </a:r>
          </a:p>
          <a:p>
            <a:pPr algn="just" fontAlgn="base"/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организация безопасной работы персонала;</a:t>
            </a:r>
          </a:p>
          <a:p>
            <a:pPr algn="just" fontAlgn="base"/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контроль и осуществление лабораторных исследований продукции;</a:t>
            </a:r>
          </a:p>
          <a:p>
            <a:pPr algn="just" fontAlgn="base"/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организация медицинских осмотров персонала;</a:t>
            </a:r>
          </a:p>
          <a:p>
            <a:pPr algn="just" fontAlgn="base"/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контроль за наличием сертификатов и проведением сертификации продукции;</a:t>
            </a:r>
          </a:p>
          <a:p>
            <a:pPr algn="just" fontAlgn="base"/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контроль безопасности сырья и материалов используемых для производства продукции;</a:t>
            </a:r>
          </a:p>
          <a:p>
            <a:pPr algn="just" fontAlgn="base"/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контроль безопасности готовой продукции;</a:t>
            </a:r>
          </a:p>
          <a:p>
            <a:pPr algn="just" fontAlgn="base"/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организация и ведение отчетности по организации производственного контроля;</a:t>
            </a:r>
          </a:p>
          <a:p>
            <a:pPr algn="just" fontAlgn="base"/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контроль проведением санитарно-противоэпидемических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мероптриятий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;</a:t>
            </a:r>
          </a:p>
          <a:p>
            <a:pPr algn="just" fontAlgn="base"/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разработка мер направленных на устранение нарушений;</a:t>
            </a:r>
          </a:p>
          <a:p>
            <a:pPr algn="just" fontAlgn="base"/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поднятие уровня доверия клиентов;</a:t>
            </a:r>
          </a:p>
          <a:p>
            <a:pPr algn="just" fontAlgn="base"/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улучшить взаимопонимание и контакты с контролирующими органами СЭС;</a:t>
            </a:r>
          </a:p>
          <a:p>
            <a:pPr algn="just" fontAlgn="base"/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избежать лишних проблем.</a:t>
            </a:r>
          </a:p>
          <a:p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366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592428"/>
            <a:ext cx="8915400" cy="531879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Программа производственного контроля разрабатывается в строгом соответствии с действующими нормативно техническими документами, а также действующего законодательства. </a:t>
            </a:r>
            <a:endParaRPr lang="ru-RU" sz="24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Основными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нормативными ссылками являются Федеральные законы «О санитарно-эпидемиологическом благополучии населения», приказы министерства здравоохранения, некоторые государственные стандарты и санитарные правила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  <a:p>
            <a:pPr marL="0" indent="0" algn="just">
              <a:buNone/>
            </a:pP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hlinkClick r:id="rId2"/>
              </a:rPr>
              <a:t>https://www.consultant.ru/document/cons_doc_LAW_22481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hlinkClick r:id="rId2"/>
              </a:rPr>
              <a:t>/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1490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93194" y="360608"/>
            <a:ext cx="9611418" cy="5550614"/>
          </a:xfrm>
        </p:spPr>
        <p:txBody>
          <a:bodyPr>
            <a:normAutofit/>
          </a:bodyPr>
          <a:lstStyle/>
          <a:p>
            <a:pPr algn="just"/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Статья 11 Федерального закона от 30.03.1999 № 52 гласит, что работодатели обязаны «разрабатывать и проводить санитарно-противоэпидемические (профилактические) мероприятия» в соответствии с осуществляемой ими деятельностью. При этом в законодательном акте не уточняется, каким именно должностным лицом данные мероприятия разрабатываются. Следовательно, руководитель предприятия вправе определить на свое усмотрение, кем составляется программа-план производственного контроля. Как правило, данная задача ставится перед сотрудником, ответственным за охрану труда на предприятии и имеющим соответствующую профессиональную подготовку. В организациях, в которых численность работников превышает 50 человек, такой сотрудник занимает должность инженера по охране труда, в соответствии с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требованиями статьи 217 ТК РФ.</a:t>
            </a:r>
            <a:endParaRPr lang="ru-RU" sz="2000" b="1" u="sng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216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6874" y="0"/>
            <a:ext cx="98377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946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6980" y="-3242"/>
            <a:ext cx="8976575" cy="6848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939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73499" y="618186"/>
            <a:ext cx="9431113" cy="5293036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Программа производственного контроля является обязательным документом на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предприятии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производства она регламентирует схему проведения контроля за соблюдением и надлежащим исполнением санитарных правил и проведения санитарно-противоэпидемических мероприятий. Необходима для сертификации производства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  <a:p>
            <a:pPr marL="0" indent="0" algn="just">
              <a:buNone/>
            </a:pP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Разработка программы ПК требует определенных знаний по гигиене,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санитарии, экологии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. Поэтому такая работа должна выполняться специалистами в этих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областях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. Кроме того, специалист, разрабатывающий программу ПК, должен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хорошо знать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предприятие, разбираться в особенностях технологии производства той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или иной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продукции.</a:t>
            </a:r>
          </a:p>
        </p:txBody>
      </p:sp>
    </p:spTree>
    <p:extLst>
      <p:ext uri="{BB962C8B-B14F-4D97-AF65-F5344CB8AC3E}">
        <p14:creationId xmlns:p14="http://schemas.microsoft.com/office/powerpoint/2010/main" val="39726409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46479" y="1146005"/>
            <a:ext cx="9662933" cy="5511977"/>
          </a:xfrm>
        </p:spPr>
        <p:txBody>
          <a:bodyPr>
            <a:normAutofit/>
          </a:bodyPr>
          <a:lstStyle/>
          <a:p>
            <a:pPr algn="just"/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Практически любое производство является источником образования отходов, поэтому дополнительно должна быть разработана 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программа производственного контроля на предприятии по вывозу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ТБО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.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Дополнительно к данному документу, для большинства видов коммерческой деятельности, может быть составлена 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программа производственного экологического контроля. Предприятии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, результатом деятельности которых является образование вредных выбросов, обязаны иметь такой документ во избежание штрафных санкций или даже временного приостановления деятельности.</a:t>
            </a:r>
          </a:p>
          <a:p>
            <a:pPr algn="just"/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Такая 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программа комплексной проверки комиссии производственного контроля предприятия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, кроме лабораторных анализов, должна иметь описание безопасных методов транспортировки, а также хранения продукции.</a:t>
            </a:r>
          </a:p>
        </p:txBody>
      </p:sp>
    </p:spTree>
    <p:extLst>
      <p:ext uri="{BB962C8B-B14F-4D97-AF65-F5344CB8AC3E}">
        <p14:creationId xmlns:p14="http://schemas.microsoft.com/office/powerpoint/2010/main" val="776292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4518" y="-1"/>
            <a:ext cx="12416517" cy="6736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727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76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1682" y="0"/>
            <a:ext cx="48686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991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34171"/>
            <a:ext cx="12192000" cy="6909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55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99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341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64964" y="240405"/>
            <a:ext cx="8915400" cy="3777622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Программа ПК составляется без ограничения срока действия.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Необходимые изменения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, дополнения вносятся в нее при изменении вида деятельности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предприятия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, технологии производства, других существенных изменениях,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влияющих на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санитарно-эпидемиологическую обстановку и (либо) создающих угрозу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санитарно-эпидемиологическому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благополучию населения.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75229" y="4018027"/>
            <a:ext cx="10012677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200" i="1" dirty="0" err="1">
                <a:solidFill>
                  <a:srgbClr val="002060"/>
                </a:solidFill>
              </a:rPr>
              <a:t>Роспотребнадзор</a:t>
            </a:r>
            <a:r>
              <a:rPr lang="ru-RU" sz="2200" i="1" dirty="0">
                <a:solidFill>
                  <a:srgbClr val="002060"/>
                </a:solidFill>
              </a:rPr>
              <a:t> без взимания платы с юридических и физических </a:t>
            </a:r>
            <a:endParaRPr lang="ru-RU" sz="2200" i="1" dirty="0" smtClean="0">
              <a:solidFill>
                <a:srgbClr val="002060"/>
              </a:solidFill>
            </a:endParaRPr>
          </a:p>
          <a:p>
            <a:pPr algn="ctr"/>
            <a:r>
              <a:rPr lang="ru-RU" sz="2200" i="1" dirty="0" smtClean="0">
                <a:solidFill>
                  <a:srgbClr val="002060"/>
                </a:solidFill>
              </a:rPr>
              <a:t>лиц </a:t>
            </a:r>
            <a:r>
              <a:rPr lang="ru-RU" sz="2200" i="1" dirty="0">
                <a:solidFill>
                  <a:srgbClr val="002060"/>
                </a:solidFill>
              </a:rPr>
              <a:t>по их </a:t>
            </a:r>
            <a:r>
              <a:rPr lang="ru-RU" sz="2200" i="1" dirty="0" smtClean="0">
                <a:solidFill>
                  <a:srgbClr val="002060"/>
                </a:solidFill>
              </a:rPr>
              <a:t>обращениям </a:t>
            </a:r>
            <a:r>
              <a:rPr lang="ru-RU" sz="2200" i="1" dirty="0">
                <a:solidFill>
                  <a:srgbClr val="002060"/>
                </a:solidFill>
              </a:rPr>
              <a:t>обязан предоставить информацию о </a:t>
            </a:r>
            <a:endParaRPr lang="ru-RU" sz="2200" i="1" dirty="0" smtClean="0">
              <a:solidFill>
                <a:srgbClr val="002060"/>
              </a:solidFill>
            </a:endParaRPr>
          </a:p>
          <a:p>
            <a:pPr algn="ctr"/>
            <a:r>
              <a:rPr lang="ru-RU" sz="2200" i="1" dirty="0" smtClean="0">
                <a:solidFill>
                  <a:srgbClr val="002060"/>
                </a:solidFill>
              </a:rPr>
              <a:t>государственных санитарно-эпидемиологических </a:t>
            </a:r>
            <a:r>
              <a:rPr lang="ru-RU" sz="2200" i="1" dirty="0">
                <a:solidFill>
                  <a:srgbClr val="002060"/>
                </a:solidFill>
              </a:rPr>
              <a:t>правилах, </a:t>
            </a:r>
            <a:endParaRPr lang="ru-RU" sz="2200" i="1" dirty="0" smtClean="0">
              <a:solidFill>
                <a:srgbClr val="002060"/>
              </a:solidFill>
            </a:endParaRPr>
          </a:p>
          <a:p>
            <a:pPr algn="ctr"/>
            <a:r>
              <a:rPr lang="ru-RU" sz="2200" i="1" dirty="0" smtClean="0">
                <a:solidFill>
                  <a:srgbClr val="002060"/>
                </a:solidFill>
              </a:rPr>
              <a:t>гигиенических </a:t>
            </a:r>
            <a:r>
              <a:rPr lang="ru-RU" sz="2200" i="1" dirty="0">
                <a:solidFill>
                  <a:srgbClr val="002060"/>
                </a:solidFill>
              </a:rPr>
              <a:t>нормативах, методах и методиках </a:t>
            </a:r>
            <a:r>
              <a:rPr lang="ru-RU" sz="2200" i="1" dirty="0" smtClean="0">
                <a:solidFill>
                  <a:srgbClr val="002060"/>
                </a:solidFill>
              </a:rPr>
              <a:t>контроля</a:t>
            </a:r>
          </a:p>
          <a:p>
            <a:pPr algn="ctr"/>
            <a:r>
              <a:rPr lang="ru-RU" sz="2200" i="1" dirty="0" smtClean="0">
                <a:solidFill>
                  <a:srgbClr val="002060"/>
                </a:solidFill>
              </a:rPr>
              <a:t>факторов </a:t>
            </a:r>
            <a:r>
              <a:rPr lang="ru-RU" sz="2200" i="1" dirty="0">
                <a:solidFill>
                  <a:srgbClr val="002060"/>
                </a:solidFill>
              </a:rPr>
              <a:t>среды обитания человека, которые должны быть в </a:t>
            </a:r>
            <a:endParaRPr lang="ru-RU" sz="2200" i="1" dirty="0" smtClean="0">
              <a:solidFill>
                <a:srgbClr val="002060"/>
              </a:solidFill>
            </a:endParaRPr>
          </a:p>
          <a:p>
            <a:pPr algn="ctr"/>
            <a:r>
              <a:rPr lang="ru-RU" sz="2200" i="1" dirty="0" smtClean="0">
                <a:solidFill>
                  <a:srgbClr val="002060"/>
                </a:solidFill>
              </a:rPr>
              <a:t>наличии </a:t>
            </a:r>
            <a:r>
              <a:rPr lang="ru-RU" sz="2200" i="1" dirty="0">
                <a:solidFill>
                  <a:srgbClr val="002060"/>
                </a:solidFill>
              </a:rPr>
              <a:t>на </a:t>
            </a:r>
            <a:r>
              <a:rPr lang="ru-RU" sz="2200" i="1" dirty="0" smtClean="0">
                <a:solidFill>
                  <a:srgbClr val="002060"/>
                </a:solidFill>
              </a:rPr>
              <a:t>объекте.</a:t>
            </a:r>
            <a:endParaRPr lang="ru-RU" sz="2200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8556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2890" y="173349"/>
            <a:ext cx="10006885" cy="1280890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Поскольку каждая коммерческая деятельность имеет свои особенности, то для каждого случая составляется соответствующая программа производственного контроля предприятия. Этот документ может быть создан в произвольной форме, но в нем обязательно должны присутствовать следующие этапы:</a:t>
            </a:r>
            <a:b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</a:br>
            <a:endParaRPr lang="ru-RU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4400" y="2118574"/>
            <a:ext cx="11075831" cy="4739426"/>
          </a:xfrm>
        </p:spPr>
        <p:txBody>
          <a:bodyPr>
            <a:normAutofit fontScale="92500" lnSpcReduction="10000"/>
          </a:bodyPr>
          <a:lstStyle/>
          <a:p>
            <a:pPr lvl="0" fontAlgn="base"/>
            <a:r>
              <a:rPr lang="ru-RU" sz="1900" b="1" dirty="0"/>
              <a:t>санитарные правила, которые соответствуют определенному виду деятельности;</a:t>
            </a:r>
          </a:p>
          <a:p>
            <a:pPr lvl="0" fontAlgn="base"/>
            <a:r>
              <a:rPr lang="ru-RU" sz="1900" b="1" dirty="0"/>
              <a:t>список работников, отвечающих за контроль;</a:t>
            </a:r>
          </a:p>
          <a:p>
            <a:pPr lvl="0" fontAlgn="base"/>
            <a:r>
              <a:rPr lang="ru-RU" sz="1900" b="1" dirty="0"/>
              <a:t>список вредных факторов, которые могут оказать негативное влияние на здоровье сотрудников, природу, а также список тестов или проб необходимых для осуществления контроля над ситуацией;</a:t>
            </a:r>
          </a:p>
          <a:p>
            <a:pPr lvl="0" fontAlgn="base"/>
            <a:r>
              <a:rPr lang="ru-RU" sz="1900" b="1" dirty="0"/>
              <a:t>список работников, которым необходимо проходить </a:t>
            </a:r>
            <a:r>
              <a:rPr lang="ru-RU" sz="1900" b="1" dirty="0" err="1"/>
              <a:t>спецподготовку</a:t>
            </a:r>
            <a:r>
              <a:rPr lang="ru-RU" sz="1900" b="1" dirty="0"/>
              <a:t> и медицинский осмотр;</a:t>
            </a:r>
          </a:p>
          <a:p>
            <a:pPr lvl="0" fontAlgn="base"/>
            <a:r>
              <a:rPr lang="ru-RU" sz="1900" b="1" dirty="0"/>
              <a:t>перечень лицензированных услуг и продукции;</a:t>
            </a:r>
          </a:p>
          <a:p>
            <a:pPr lvl="0" fontAlgn="base"/>
            <a:r>
              <a:rPr lang="ru-RU" sz="1900" b="1" dirty="0"/>
              <a:t>список работ производственной деятельности;</a:t>
            </a:r>
          </a:p>
          <a:p>
            <a:pPr lvl="0" fontAlgn="base"/>
            <a:r>
              <a:rPr lang="ru-RU" sz="1900" b="1" dirty="0"/>
              <a:t>мероприятия, которые обеспечивают безопасность;</a:t>
            </a:r>
          </a:p>
          <a:p>
            <a:pPr lvl="0"/>
            <a:r>
              <a:rPr lang="ru-RU" sz="1900" b="1" dirty="0"/>
              <a:t>описание возможных ситуаций, которые могут быть опасными для человека или нанести вред окружающей среде (аварии, нарушение санитарных норм, нарушение производственных процессов);</a:t>
            </a:r>
          </a:p>
          <a:p>
            <a:pPr lvl="0"/>
            <a:r>
              <a:rPr lang="ru-RU" sz="1900" b="1" dirty="0"/>
              <a:t>формы отчетности.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589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61375" y="399245"/>
            <a:ext cx="9843237" cy="6168980"/>
          </a:xfrm>
        </p:spPr>
        <p:txBody>
          <a:bodyPr>
            <a:normAutofit/>
          </a:bodyPr>
          <a:lstStyle/>
          <a:p>
            <a:pPr algn="just"/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Программа производственного контроля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предприятия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 составляется индивидуально с учетом мер контроля сырья, изготовленной продукции, помещения и оборудования. </a:t>
            </a:r>
            <a:endParaRPr lang="ru-RU" sz="24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Однако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образец можно использовать как отправную точку для создания документов для конкретной компании или магазина. </a:t>
            </a:r>
            <a:endParaRPr lang="ru-RU" sz="24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just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Программа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производственного контроля производственного предприятия, образец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 которой используется как шаблон, должна полностью соответствовать профилю и сфере деятельности компании, что позволит учесть все особенности фирмы или индивидуального предпринимателя.</a:t>
            </a:r>
          </a:p>
          <a:p>
            <a:pPr algn="just"/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92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55268" y="341194"/>
            <a:ext cx="10328856" cy="6332561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При определении периодичности контроля вредных производственных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факторов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необходимо руководствоваться соответствующими санитарными правилами.</a:t>
            </a:r>
          </a:p>
          <a:p>
            <a:pPr algn="just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Например, согласно СанПиН 2.2.4.3359-1610 параметры микроклимата в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рамках производственного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контроля должны измеряться не реже 1 раза в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год.</a:t>
            </a:r>
          </a:p>
          <a:p>
            <a:pPr marL="0" indent="723900" algn="just">
              <a:buNone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Периодичность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контроля параметров других физических факторов (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освещения; звукового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давления (шума); локальной и общей вибрации; электромагнитных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полей (ЭМП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); инфразвука; ультразвука; ультрафиолетового излучения) не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определена, поэтому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в программе ПК можно установить периодичность контроля с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учетом потребностей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предприятия. Значения таких параметров на рабочих местах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должны соответствовать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нормативным показателям.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555268" y="6248400"/>
            <a:ext cx="7718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СанПиН 2.2.4.3359-1610 </a:t>
            </a:r>
            <a:r>
              <a:rPr lang="en-US" dirty="0" smtClean="0">
                <a:solidFill>
                  <a:srgbClr val="002060"/>
                </a:solidFill>
                <a:hlinkClick r:id="rId2"/>
              </a:rPr>
              <a:t>https</a:t>
            </a:r>
            <a:r>
              <a:rPr lang="en-US" dirty="0">
                <a:solidFill>
                  <a:srgbClr val="002060"/>
                </a:solidFill>
                <a:hlinkClick r:id="rId2"/>
              </a:rPr>
              <a:t>://</a:t>
            </a:r>
            <a:r>
              <a:rPr lang="en-US" dirty="0" smtClean="0">
                <a:solidFill>
                  <a:srgbClr val="002060"/>
                </a:solidFill>
                <a:hlinkClick r:id="rId2"/>
              </a:rPr>
              <a:t>docs.cntd.ru/document/420362948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472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10377" y="341194"/>
            <a:ext cx="10470524" cy="5880454"/>
          </a:xfrm>
        </p:spPr>
        <p:txBody>
          <a:bodyPr>
            <a:normAutofit/>
          </a:bodyPr>
          <a:lstStyle/>
          <a:p>
            <a:pPr indent="557213" algn="just">
              <a:buNone/>
            </a:pPr>
            <a:r>
              <a:rPr lang="ru-RU" b="1" dirty="0"/>
              <a:t>В соответствии с СанПиН 2.2.4.1294-0311 аэроионный состав воздуха </a:t>
            </a:r>
            <a:r>
              <a:rPr lang="ru-RU" b="1" dirty="0" smtClean="0"/>
              <a:t>контролируется </a:t>
            </a:r>
            <a:r>
              <a:rPr lang="ru-RU" b="1" dirty="0"/>
              <a:t>1 раз в год в помещениях:</a:t>
            </a:r>
          </a:p>
          <a:p>
            <a:pPr indent="557213" algn="just"/>
            <a:r>
              <a:rPr lang="ru-RU" dirty="0" smtClean="0"/>
              <a:t>где </a:t>
            </a:r>
            <a:r>
              <a:rPr lang="ru-RU" dirty="0"/>
              <a:t>есть оборудование и материалы, способные создавать или накапливать</a:t>
            </a:r>
          </a:p>
          <a:p>
            <a:pPr indent="557213" algn="just">
              <a:buNone/>
            </a:pPr>
            <a:r>
              <a:rPr lang="ru-RU" dirty="0"/>
              <a:t>электростатический заряд, </a:t>
            </a:r>
            <a:r>
              <a:rPr lang="ru-RU" dirty="0" err="1"/>
              <a:t>видеодисплейные</a:t>
            </a:r>
            <a:r>
              <a:rPr lang="ru-RU" dirty="0"/>
              <a:t> терминалы, оргтехника;</a:t>
            </a:r>
          </a:p>
          <a:p>
            <a:pPr indent="557213" algn="just"/>
            <a:r>
              <a:rPr lang="ru-RU" dirty="0" smtClean="0"/>
              <a:t>оснащенных </a:t>
            </a:r>
            <a:r>
              <a:rPr lang="ru-RU" dirty="0"/>
              <a:t>системами (включая централизованные) принудительной </a:t>
            </a:r>
            <a:r>
              <a:rPr lang="ru-RU" dirty="0" smtClean="0"/>
              <a:t>вентиляции</a:t>
            </a:r>
            <a:r>
              <a:rPr lang="ru-RU" dirty="0"/>
              <a:t>, очистки и (или) кондиционирования воздуха;</a:t>
            </a:r>
          </a:p>
          <a:p>
            <a:pPr indent="557213" algn="just"/>
            <a:r>
              <a:rPr lang="ru-RU" dirty="0" smtClean="0"/>
              <a:t>в </a:t>
            </a:r>
            <a:r>
              <a:rPr lang="ru-RU" dirty="0"/>
              <a:t>которых эксплуатируются аэроионизаторы и </a:t>
            </a:r>
            <a:r>
              <a:rPr lang="ru-RU" dirty="0" err="1"/>
              <a:t>деионизаторы</a:t>
            </a:r>
            <a:r>
              <a:rPr lang="ru-RU" dirty="0"/>
              <a:t>;</a:t>
            </a:r>
          </a:p>
          <a:p>
            <a:pPr indent="557213" algn="just"/>
            <a:r>
              <a:rPr lang="ru-RU" dirty="0" smtClean="0"/>
              <a:t>в </a:t>
            </a:r>
            <a:r>
              <a:rPr lang="ru-RU" dirty="0"/>
              <a:t>которых осуществляются технологические процессы, </a:t>
            </a:r>
            <a:r>
              <a:rPr lang="ru-RU" dirty="0" smtClean="0"/>
              <a:t>предусматривающие плавку </a:t>
            </a:r>
            <a:r>
              <a:rPr lang="ru-RU" dirty="0"/>
              <a:t>или сварку металлов (кроме помещений, в воздушной среде которых </a:t>
            </a:r>
            <a:r>
              <a:rPr lang="ru-RU" dirty="0" smtClean="0"/>
              <a:t>могут </a:t>
            </a:r>
            <a:r>
              <a:rPr lang="ru-RU" dirty="0"/>
              <a:t>присутствовать аэрозоли, газы и (или) пары химических веществ (соединений)).</a:t>
            </a:r>
          </a:p>
          <a:p>
            <a:pPr indent="557213" algn="just"/>
            <a:r>
              <a:rPr lang="ru-RU" dirty="0" smtClean="0"/>
              <a:t>периодичность </a:t>
            </a:r>
            <a:r>
              <a:rPr lang="ru-RU" dirty="0"/>
              <a:t>контроля вредных веществ в воздухе рабочей зоны </a:t>
            </a:r>
            <a:r>
              <a:rPr lang="ru-RU" dirty="0" smtClean="0"/>
              <a:t>устанавливается </a:t>
            </a:r>
            <a:r>
              <a:rPr lang="ru-RU" dirty="0"/>
              <a:t>с учетом эксплуатационной документации на оборудование, </a:t>
            </a:r>
            <a:r>
              <a:rPr lang="ru-RU" dirty="0" smtClean="0"/>
              <a:t>инструменты, материалы</a:t>
            </a:r>
            <a:r>
              <a:rPr lang="ru-RU" dirty="0"/>
              <a:t>, являющиеся источниками загрязнения воздушной среды. Если </a:t>
            </a:r>
            <a:r>
              <a:rPr lang="ru-RU" dirty="0" smtClean="0"/>
              <a:t>такой документации </a:t>
            </a:r>
            <a:r>
              <a:rPr lang="ru-RU" dirty="0"/>
              <a:t>нет, можно использовать для этих целей ГОСТ 12.1.005-88 «</a:t>
            </a:r>
            <a:r>
              <a:rPr lang="ru-RU" dirty="0" smtClean="0"/>
              <a:t>Межгосударственный </a:t>
            </a:r>
            <a:r>
              <a:rPr lang="ru-RU" dirty="0"/>
              <a:t>стандарт. Система стандартов безопасности труда. Общие </a:t>
            </a:r>
            <a:r>
              <a:rPr lang="ru-RU" dirty="0" smtClean="0"/>
              <a:t>санитарно-гигиенические </a:t>
            </a:r>
            <a:r>
              <a:rPr lang="ru-RU" dirty="0"/>
              <a:t>требования к воздуху рабочей зоны».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691641" y="5898482"/>
            <a:ext cx="100892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СанПиН 2.2.4.1294-0311 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en-US" dirty="0" smtClean="0">
                <a:solidFill>
                  <a:srgbClr val="002060"/>
                </a:solidFill>
              </a:rPr>
              <a:t>https</a:t>
            </a:r>
            <a:r>
              <a:rPr lang="en-US" dirty="0">
                <a:solidFill>
                  <a:srgbClr val="002060"/>
                </a:solidFill>
              </a:rPr>
              <a:t>://musorish.ru/wp-content/uploads/2019/01/sanpin-2.2.4.1294-03.pdf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876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41250" y="1321526"/>
            <a:ext cx="9659347" cy="4205817"/>
          </a:xfrm>
        </p:spPr>
        <p:txBody>
          <a:bodyPr>
            <a:normAutofit/>
          </a:bodyPr>
          <a:lstStyle/>
          <a:p>
            <a:pPr algn="just"/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ОБРАТИТЕ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ВНИМАНИЕ</a:t>
            </a:r>
          </a:p>
          <a:p>
            <a:pPr marL="0" indent="0" algn="just">
              <a:buNone/>
            </a:pP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531813" algn="just">
              <a:buNone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ГОСТ 12.1.005-88 не опубликован и не зарегистрирован в установленном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порядке, он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не устанавливает санитарно-эпидемиологические требования, поэтому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может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применяться только на добровольной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основе. При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возникновении споров и разногласий с надзорными органами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необходимо помнить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о том, что нормативные правовые акты, не прошедшие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государственную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регистрацию, а также зарегистрированные, но не опубликованные в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установленном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порядке, не влекут правовых последствий как не вступившие в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силу и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не могут служить основанием для регулирования соответствующих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правоотношений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, применения санкций к гражданам, должностным лицам и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организациям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за невыполнение содержащихся в них предписаний. На указанные акты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нельзя ссылаться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при разрешении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споров.</a:t>
            </a:r>
          </a:p>
          <a:p>
            <a:pPr marL="0" indent="531813" algn="just">
              <a:buNone/>
            </a:pP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56735" y="5329223"/>
            <a:ext cx="1030381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ГОСТ 12.1.005-88 </a:t>
            </a:r>
            <a:r>
              <a:rPr lang="en-US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//www.consultant.ru/document/cons_doc_LAW_136698/#:~:text=%22%D0%93%D0%9E%D0%A1%D0%A2%2012.1.005%2D88.%20%D0%9C%D0%B5%D0%B6%D0%B3%D0%BE%D1%81%D1%83%D0%B4%D0%B0%D1%80%D1%81%D1%82%D0%B2%D0%B5%D0%BD%D0%BD%D1%8B%D0%B9%20%D1%81%D1%82%D0%B0%D0%BD%D0%B4%D0%B0%D1%80%D1%82.%20%D0%A1%D0%B8%D1%81%D1%82%D0%B5%D0%BC%D0%B0,N%203388)%20(%D1%80%D0%B5%D0%B4.%20%D0%BE%D1%82%2020.06.2000)</a:t>
            </a:r>
            <a:endParaRPr lang="ru-RU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1097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43216" y="1023967"/>
            <a:ext cx="9688691" cy="5460461"/>
          </a:xfrm>
        </p:spPr>
        <p:txBody>
          <a:bodyPr>
            <a:normAutofit/>
          </a:bodyPr>
          <a:lstStyle/>
          <a:p>
            <a:pPr marL="0" indent="723900">
              <a:buNone/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Контролировать параметры перечисленных производственных факторов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необходимо:</a:t>
            </a:r>
          </a:p>
          <a:p>
            <a:pPr marL="0" indent="723900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при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вводе сети освещения, оборудования, инструмента в эксплуатацию, в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том числе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после ремонта, модернизации;</a:t>
            </a:r>
          </a:p>
          <a:p>
            <a:pPr marL="0" indent="723900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при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организации новых рабочих мест;</a:t>
            </a:r>
          </a:p>
          <a:p>
            <a:pPr marL="0" indent="723900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при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проведении специальной оценки условий труда (в случае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идентификации этих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факторов);</a:t>
            </a:r>
          </a:p>
          <a:p>
            <a:pPr marL="0" indent="723900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по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заявкам руководителей подразделений (если есть жалобы работников).</a:t>
            </a:r>
          </a:p>
        </p:txBody>
      </p:sp>
    </p:spTree>
    <p:extLst>
      <p:ext uri="{BB962C8B-B14F-4D97-AF65-F5344CB8AC3E}">
        <p14:creationId xmlns:p14="http://schemas.microsoft.com/office/powerpoint/2010/main" val="1925161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127</TotalTime>
  <Words>1218</Words>
  <Application>Microsoft Office PowerPoint</Application>
  <PresentationFormat>Широкоэкранный</PresentationFormat>
  <Paragraphs>79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0" baseType="lpstr">
      <vt:lpstr>Arial</vt:lpstr>
      <vt:lpstr>Century Gothic</vt:lpstr>
      <vt:lpstr>Times New Roman</vt:lpstr>
      <vt:lpstr>Wingdings 3</vt:lpstr>
      <vt:lpstr>Легкий дым</vt:lpstr>
      <vt:lpstr>Разработка типовой программы производственного контроля для предприятий производства продуктов питания</vt:lpstr>
      <vt:lpstr>Презентация PowerPoint</vt:lpstr>
      <vt:lpstr>Презентация PowerPoint</vt:lpstr>
      <vt:lpstr>Поскольку каждая коммерческая деятельность имеет свои особенности, то для каждого случая составляется соответствующая программа производственного контроля предприятия. Этот документ может быть создан в произвольной форме, но в нем обязательно должны присутствовать следующие этапы: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Разработка типовой программы производственного контроля для предприятий производства продуктов питания</dc:title>
  <dc:creator>Елена Светлакова</dc:creator>
  <cp:lastModifiedBy>Home</cp:lastModifiedBy>
  <cp:revision>16</cp:revision>
  <dcterms:created xsi:type="dcterms:W3CDTF">2019-09-18T16:05:21Z</dcterms:created>
  <dcterms:modified xsi:type="dcterms:W3CDTF">2023-09-12T16:09:48Z</dcterms:modified>
</cp:coreProperties>
</file>